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6" r:id="rId3"/>
    <p:sldId id="267" r:id="rId4"/>
    <p:sldId id="268" r:id="rId5"/>
    <p:sldId id="285" r:id="rId6"/>
    <p:sldId id="265" r:id="rId7"/>
    <p:sldId id="276" r:id="rId8"/>
    <p:sldId id="277" r:id="rId9"/>
    <p:sldId id="281" r:id="rId10"/>
    <p:sldId id="284" r:id="rId11"/>
    <p:sldId id="278" r:id="rId12"/>
    <p:sldId id="279" r:id="rId13"/>
    <p:sldId id="280" r:id="rId14"/>
    <p:sldId id="282" r:id="rId15"/>
  </p:sldIdLst>
  <p:sldSz cx="12801600" cy="9601200" type="A3"/>
  <p:notesSz cx="9902825" cy="14330363"/>
  <p:defaultTextStyle>
    <a:defPPr>
      <a:defRPr lang="ja-JP"/>
    </a:defPPr>
    <a:lvl1pPr marL="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7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19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33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72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56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62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30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83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04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89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34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C4B-8210-4164-BC42-6CEA98D2D3B0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3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35C4B-8210-4164-BC42-6CEA98D2D3B0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3532E-2B14-40EB-A532-F790C7C35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67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61932" y="2522421"/>
            <a:ext cx="3268144" cy="722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1600" dirty="0" smtClean="0"/>
              <a:t>FEM</a:t>
            </a:r>
            <a:r>
              <a:rPr lang="ja-JP" altLang="en-US" sz="1600" dirty="0" smtClean="0"/>
              <a:t>モデル図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546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61932" y="2522421"/>
            <a:ext cx="3268144" cy="722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sz="1600" dirty="0" smtClean="0"/>
              <a:t>STEP-3</a:t>
            </a:r>
          </a:p>
          <a:p>
            <a:pPr marL="0" indent="0" algn="ctr">
              <a:buNone/>
            </a:pPr>
            <a:r>
              <a:rPr lang="ja-JP" altLang="en-US" sz="1600" dirty="0" smtClean="0"/>
              <a:t>（基礎杭施工時）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4897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9" y="2133840"/>
            <a:ext cx="12467173" cy="525421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53687" y="7823199"/>
            <a:ext cx="22942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u="sng" dirty="0" smtClean="0">
                <a:latin typeface="+mj-ea"/>
                <a:ea typeface="+mj-ea"/>
              </a:rPr>
              <a:t>変位コンター図（水平変位／</a:t>
            </a:r>
            <a:r>
              <a:rPr kumimoji="1" lang="en-US" altLang="ja-JP" sz="1050" u="sng" dirty="0" smtClean="0">
                <a:latin typeface="+mj-ea"/>
                <a:ea typeface="+mj-ea"/>
              </a:rPr>
              <a:t>X</a:t>
            </a:r>
            <a:r>
              <a:rPr kumimoji="1" lang="ja-JP" altLang="en-US" sz="1050" u="sng" dirty="0" smtClean="0">
                <a:latin typeface="+mj-ea"/>
                <a:ea typeface="+mj-ea"/>
              </a:rPr>
              <a:t>方向）　</a:t>
            </a:r>
            <a:endParaRPr kumimoji="1" lang="en-US" altLang="ja-JP" sz="1050" u="sng" dirty="0" smtClean="0">
              <a:latin typeface="+mj-ea"/>
              <a:ea typeface="+mj-ea"/>
            </a:endParaRPr>
          </a:p>
          <a:p>
            <a:pPr algn="ctr"/>
            <a:r>
              <a:rPr kumimoji="1" lang="en-US" altLang="ja-JP" sz="1050" dirty="0" smtClean="0">
                <a:latin typeface="+mj-ea"/>
                <a:ea typeface="+mj-ea"/>
              </a:rPr>
              <a:t>STEP-3</a:t>
            </a:r>
            <a:r>
              <a:rPr kumimoji="1" lang="ja-JP" altLang="en-US" sz="1050" dirty="0" smtClean="0">
                <a:latin typeface="+mj-ea"/>
                <a:ea typeface="+mj-ea"/>
              </a:rPr>
              <a:t>　基礎杭施工時</a:t>
            </a:r>
            <a:endParaRPr kumimoji="1" lang="ja-JP" altLang="en-US" sz="1050" dirty="0">
              <a:latin typeface="+mj-ea"/>
              <a:ea typeface="+mj-ea"/>
            </a:endParaRPr>
          </a:p>
        </p:txBody>
      </p:sp>
      <p:sp>
        <p:nvSpPr>
          <p:cNvPr id="11" name="線吹き出し 2 (枠付き) 10"/>
          <p:cNvSpPr/>
          <p:nvPr/>
        </p:nvSpPr>
        <p:spPr>
          <a:xfrm>
            <a:off x="7195225" y="4621276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153970"/>
              <a:gd name="adj6" fmla="val -51600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</a:rPr>
              <a:t>主要枝線</a:t>
            </a:r>
            <a:r>
              <a:rPr lang="en-US" altLang="ja-JP" sz="1000" dirty="0">
                <a:solidFill>
                  <a:schemeClr val="tx1"/>
                </a:solidFill>
              </a:rPr>
              <a:t>φ1500</a:t>
            </a:r>
            <a:r>
              <a:rPr lang="ja-JP" altLang="en-US" sz="1000" dirty="0">
                <a:solidFill>
                  <a:schemeClr val="tx1"/>
                </a:solidFill>
              </a:rPr>
              <a:t>管上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（水平）変位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0.0mm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7302382" y="2371229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78181"/>
              <a:gd name="adj6" fmla="val -58535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</a:rPr>
              <a:t>A</a:t>
            </a:r>
            <a:r>
              <a:rPr lang="ja-JP" altLang="en-US" sz="1000" dirty="0" smtClean="0">
                <a:solidFill>
                  <a:schemeClr val="tx1"/>
                </a:solidFill>
              </a:rPr>
              <a:t>橋</a:t>
            </a:r>
            <a:r>
              <a:rPr lang="en-US" altLang="ja-JP" sz="1000" dirty="0" smtClean="0">
                <a:solidFill>
                  <a:schemeClr val="tx1"/>
                </a:solidFill>
              </a:rPr>
              <a:t>(</a:t>
            </a:r>
            <a:r>
              <a:rPr lang="ja-JP" altLang="en-US" sz="1000" dirty="0" smtClean="0">
                <a:solidFill>
                  <a:schemeClr val="tx1"/>
                </a:solidFill>
              </a:rPr>
              <a:t>下中央</a:t>
            </a:r>
            <a:r>
              <a:rPr lang="en-US" altLang="ja-JP" sz="10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（水平）変位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-0.5mm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7195224" y="6159563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-97493"/>
              <a:gd name="adj6" fmla="val -52231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000" dirty="0">
                <a:solidFill>
                  <a:prstClr val="black"/>
                </a:solidFill>
              </a:rPr>
              <a:t>主要枝線</a:t>
            </a:r>
            <a:r>
              <a:rPr lang="en-US" altLang="ja-JP" sz="1000" dirty="0">
                <a:solidFill>
                  <a:prstClr val="black"/>
                </a:solidFill>
              </a:rPr>
              <a:t>φ1500</a:t>
            </a:r>
            <a:r>
              <a:rPr lang="ja-JP" altLang="en-US" sz="1000" dirty="0" smtClean="0">
                <a:solidFill>
                  <a:prstClr val="black"/>
                </a:solidFill>
              </a:rPr>
              <a:t>管</a:t>
            </a:r>
            <a:r>
              <a:rPr lang="ja-JP" altLang="en-US" sz="1000" dirty="0" smtClean="0">
                <a:solidFill>
                  <a:schemeClr val="tx1"/>
                </a:solidFill>
              </a:rPr>
              <a:t>下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（水平）変位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-0.1mm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9" y="2122410"/>
            <a:ext cx="12467173" cy="525421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13612" y="7823199"/>
            <a:ext cx="23743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u="sng" dirty="0" smtClean="0">
                <a:latin typeface="+mj-ea"/>
                <a:ea typeface="+mj-ea"/>
              </a:rPr>
              <a:t>変位コンター図（鉛直変位／</a:t>
            </a:r>
            <a:r>
              <a:rPr kumimoji="1" lang="en-US" altLang="ja-JP" sz="1050" u="sng" dirty="0" smtClean="0">
                <a:latin typeface="+mj-ea"/>
                <a:ea typeface="+mj-ea"/>
              </a:rPr>
              <a:t>Y</a:t>
            </a:r>
            <a:r>
              <a:rPr kumimoji="1" lang="ja-JP" altLang="en-US" sz="1050" u="sng" dirty="0" smtClean="0">
                <a:latin typeface="+mj-ea"/>
                <a:ea typeface="+mj-ea"/>
              </a:rPr>
              <a:t>方向）　</a:t>
            </a:r>
            <a:endParaRPr kumimoji="1" lang="en-US" altLang="ja-JP" sz="1050" u="sng" dirty="0" smtClean="0">
              <a:latin typeface="+mj-ea"/>
              <a:ea typeface="+mj-ea"/>
            </a:endParaRPr>
          </a:p>
          <a:p>
            <a:pPr algn="ctr"/>
            <a:r>
              <a:rPr kumimoji="1" lang="en-US" altLang="ja-JP" sz="1050" dirty="0" smtClean="0">
                <a:latin typeface="+mj-ea"/>
                <a:ea typeface="+mj-ea"/>
              </a:rPr>
              <a:t>STEP-3</a:t>
            </a:r>
            <a:r>
              <a:rPr kumimoji="1" lang="ja-JP" altLang="en-US" sz="1050" dirty="0" smtClean="0">
                <a:latin typeface="+mj-ea"/>
                <a:ea typeface="+mj-ea"/>
              </a:rPr>
              <a:t>　基礎杭施工時</a:t>
            </a:r>
            <a:endParaRPr kumimoji="1" lang="ja-JP" altLang="en-US" sz="1050" dirty="0">
              <a:latin typeface="+mj-ea"/>
              <a:ea typeface="+mj-ea"/>
            </a:endParaRPr>
          </a:p>
        </p:txBody>
      </p:sp>
      <p:sp>
        <p:nvSpPr>
          <p:cNvPr id="11" name="線吹き出し 2 (枠付き) 10"/>
          <p:cNvSpPr/>
          <p:nvPr/>
        </p:nvSpPr>
        <p:spPr>
          <a:xfrm>
            <a:off x="7195225" y="4621276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153970"/>
              <a:gd name="adj6" fmla="val -51600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主要枝線</a:t>
            </a:r>
            <a:r>
              <a:rPr lang="en-US" altLang="ja-JP" sz="1000" dirty="0" smtClean="0">
                <a:solidFill>
                  <a:schemeClr val="tx1"/>
                </a:solidFill>
              </a:rPr>
              <a:t>φ1500</a:t>
            </a:r>
            <a:r>
              <a:rPr lang="ja-JP" altLang="en-US" sz="1000" dirty="0" smtClean="0">
                <a:solidFill>
                  <a:schemeClr val="tx1"/>
                </a:solidFill>
              </a:rPr>
              <a:t>管上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（鉛直）変位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4.7mm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7302382" y="2371229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78181"/>
              <a:gd name="adj6" fmla="val -58535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</a:rPr>
              <a:t>A</a:t>
            </a:r>
            <a:r>
              <a:rPr lang="ja-JP" altLang="en-US" sz="1000" dirty="0" smtClean="0">
                <a:solidFill>
                  <a:schemeClr val="tx1"/>
                </a:solidFill>
              </a:rPr>
              <a:t>橋</a:t>
            </a:r>
            <a:r>
              <a:rPr lang="en-US" altLang="ja-JP" sz="1000" dirty="0" smtClean="0">
                <a:solidFill>
                  <a:schemeClr val="tx1"/>
                </a:solidFill>
              </a:rPr>
              <a:t>(</a:t>
            </a:r>
            <a:r>
              <a:rPr lang="ja-JP" altLang="en-US" sz="1000" dirty="0" smtClean="0">
                <a:solidFill>
                  <a:schemeClr val="tx1"/>
                </a:solidFill>
              </a:rPr>
              <a:t>下中央</a:t>
            </a:r>
            <a:r>
              <a:rPr lang="en-US" altLang="ja-JP" sz="10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（鉛直）変位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-10.6mm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7195224" y="6159563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-97493"/>
              <a:gd name="adj6" fmla="val -52231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</a:rPr>
              <a:t>主要枝線</a:t>
            </a:r>
            <a:r>
              <a:rPr lang="en-US" altLang="ja-JP" sz="1000" dirty="0">
                <a:solidFill>
                  <a:schemeClr val="tx1"/>
                </a:solidFill>
              </a:rPr>
              <a:t>φ1500</a:t>
            </a:r>
            <a:r>
              <a:rPr lang="ja-JP" altLang="en-US" sz="1000" dirty="0" smtClean="0">
                <a:solidFill>
                  <a:schemeClr val="tx1"/>
                </a:solidFill>
              </a:rPr>
              <a:t>管下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（鉛直）変位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4.8mm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1" y="2126220"/>
            <a:ext cx="12467171" cy="525421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13613" y="7823199"/>
            <a:ext cx="23743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u="sng" dirty="0" smtClean="0">
                <a:latin typeface="+mj-ea"/>
                <a:ea typeface="+mj-ea"/>
              </a:rPr>
              <a:t>変位コンター図（合成変位／</a:t>
            </a:r>
            <a:r>
              <a:rPr kumimoji="1" lang="en-US" altLang="ja-JP" sz="1050" u="sng" dirty="0" smtClean="0">
                <a:latin typeface="+mj-ea"/>
                <a:ea typeface="+mj-ea"/>
              </a:rPr>
              <a:t>XY</a:t>
            </a:r>
            <a:r>
              <a:rPr kumimoji="1" lang="ja-JP" altLang="en-US" sz="1050" u="sng" dirty="0" smtClean="0">
                <a:latin typeface="+mj-ea"/>
                <a:ea typeface="+mj-ea"/>
              </a:rPr>
              <a:t>方向）　</a:t>
            </a:r>
            <a:endParaRPr kumimoji="1" lang="en-US" altLang="ja-JP" sz="1050" u="sng" dirty="0" smtClean="0">
              <a:latin typeface="+mj-ea"/>
              <a:ea typeface="+mj-ea"/>
            </a:endParaRPr>
          </a:p>
          <a:p>
            <a:pPr algn="ctr"/>
            <a:r>
              <a:rPr kumimoji="1" lang="en-US" altLang="ja-JP" sz="1050" dirty="0" smtClean="0">
                <a:latin typeface="+mj-ea"/>
                <a:ea typeface="+mj-ea"/>
              </a:rPr>
              <a:t>STEP-3</a:t>
            </a:r>
            <a:r>
              <a:rPr kumimoji="1" lang="ja-JP" altLang="en-US" sz="1050" dirty="0" smtClean="0">
                <a:latin typeface="+mj-ea"/>
                <a:ea typeface="+mj-ea"/>
              </a:rPr>
              <a:t>　基礎杭施工時</a:t>
            </a:r>
            <a:endParaRPr kumimoji="1" lang="ja-JP" altLang="en-US" sz="1050" dirty="0">
              <a:latin typeface="+mj-ea"/>
              <a:ea typeface="+mj-ea"/>
            </a:endParaRPr>
          </a:p>
        </p:txBody>
      </p:sp>
      <p:sp>
        <p:nvSpPr>
          <p:cNvPr id="11" name="線吹き出し 2 (枠付き) 10"/>
          <p:cNvSpPr/>
          <p:nvPr/>
        </p:nvSpPr>
        <p:spPr>
          <a:xfrm>
            <a:off x="7195225" y="4621276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153970"/>
              <a:gd name="adj6" fmla="val -51600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主要枝線</a:t>
            </a:r>
            <a:r>
              <a:rPr lang="en-US" altLang="ja-JP" sz="1000" dirty="0" smtClean="0">
                <a:solidFill>
                  <a:schemeClr val="tx1"/>
                </a:solidFill>
              </a:rPr>
              <a:t>φ1500</a:t>
            </a:r>
            <a:r>
              <a:rPr lang="ja-JP" altLang="en-US" sz="1000" dirty="0" smtClean="0">
                <a:solidFill>
                  <a:schemeClr val="tx1"/>
                </a:solidFill>
              </a:rPr>
              <a:t>管上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（合成）変位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4.7mm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7302382" y="2371229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78181"/>
              <a:gd name="adj6" fmla="val -58535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</a:rPr>
              <a:t>A</a:t>
            </a:r>
            <a:r>
              <a:rPr lang="ja-JP" altLang="en-US" sz="1000" dirty="0" smtClean="0">
                <a:solidFill>
                  <a:schemeClr val="tx1"/>
                </a:solidFill>
              </a:rPr>
              <a:t>橋</a:t>
            </a:r>
            <a:r>
              <a:rPr lang="en-US" altLang="ja-JP" sz="1000" dirty="0" smtClean="0">
                <a:solidFill>
                  <a:schemeClr val="tx1"/>
                </a:solidFill>
              </a:rPr>
              <a:t>(</a:t>
            </a:r>
            <a:r>
              <a:rPr lang="ja-JP" altLang="en-US" sz="1000" dirty="0" smtClean="0">
                <a:solidFill>
                  <a:schemeClr val="tx1"/>
                </a:solidFill>
              </a:rPr>
              <a:t>下中央</a:t>
            </a:r>
            <a:r>
              <a:rPr lang="en-US" altLang="ja-JP" sz="10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（合成）変位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10.6mm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7195224" y="6159563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-97493"/>
              <a:gd name="adj6" fmla="val -52231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</a:rPr>
              <a:t>主要枝線</a:t>
            </a:r>
            <a:r>
              <a:rPr lang="en-US" altLang="ja-JP" sz="1000" dirty="0">
                <a:solidFill>
                  <a:schemeClr val="tx1"/>
                </a:solidFill>
              </a:rPr>
              <a:t>φ1500</a:t>
            </a:r>
            <a:r>
              <a:rPr lang="ja-JP" altLang="en-US" sz="1000" dirty="0" smtClean="0">
                <a:solidFill>
                  <a:schemeClr val="tx1"/>
                </a:solidFill>
              </a:rPr>
              <a:t>管下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（合成）変位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4.8mm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1" y="2126220"/>
            <a:ext cx="12467171" cy="525421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13613" y="7823199"/>
            <a:ext cx="23743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u="sng" dirty="0" smtClean="0">
                <a:latin typeface="+mj-ea"/>
                <a:ea typeface="+mj-ea"/>
              </a:rPr>
              <a:t>変位ベクトル図（合成変位／</a:t>
            </a:r>
            <a:r>
              <a:rPr kumimoji="1" lang="en-US" altLang="ja-JP" sz="1050" u="sng" dirty="0" smtClean="0">
                <a:latin typeface="+mj-ea"/>
                <a:ea typeface="+mj-ea"/>
              </a:rPr>
              <a:t>XY</a:t>
            </a:r>
            <a:r>
              <a:rPr kumimoji="1" lang="ja-JP" altLang="en-US" sz="1050" u="sng" dirty="0" smtClean="0">
                <a:latin typeface="+mj-ea"/>
                <a:ea typeface="+mj-ea"/>
              </a:rPr>
              <a:t>方向）　</a:t>
            </a:r>
            <a:endParaRPr kumimoji="1" lang="en-US" altLang="ja-JP" sz="1050" u="sng" dirty="0" smtClean="0">
              <a:latin typeface="+mj-ea"/>
              <a:ea typeface="+mj-ea"/>
            </a:endParaRPr>
          </a:p>
          <a:p>
            <a:pPr algn="ctr"/>
            <a:r>
              <a:rPr kumimoji="1" lang="en-US" altLang="ja-JP" sz="1050" dirty="0" smtClean="0">
                <a:latin typeface="+mj-ea"/>
                <a:ea typeface="+mj-ea"/>
              </a:rPr>
              <a:t>STEP-3</a:t>
            </a:r>
            <a:r>
              <a:rPr kumimoji="1" lang="ja-JP" altLang="en-US" sz="1050" dirty="0" smtClean="0">
                <a:latin typeface="+mj-ea"/>
                <a:ea typeface="+mj-ea"/>
              </a:rPr>
              <a:t>　基礎杭施工時</a:t>
            </a:r>
            <a:endParaRPr kumimoji="1" lang="ja-JP" altLang="en-US" sz="1050" dirty="0">
              <a:latin typeface="+mj-ea"/>
              <a:ea typeface="+mj-ea"/>
            </a:endParaRPr>
          </a:p>
        </p:txBody>
      </p:sp>
      <p:sp>
        <p:nvSpPr>
          <p:cNvPr id="11" name="線吹き出し 2 (枠付き) 10"/>
          <p:cNvSpPr/>
          <p:nvPr/>
        </p:nvSpPr>
        <p:spPr>
          <a:xfrm>
            <a:off x="7195225" y="4621276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153970"/>
              <a:gd name="adj6" fmla="val -51600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主要枝線</a:t>
            </a:r>
            <a:r>
              <a:rPr lang="en-US" altLang="ja-JP" sz="1000" dirty="0" smtClean="0">
                <a:solidFill>
                  <a:schemeClr val="tx1"/>
                </a:solidFill>
              </a:rPr>
              <a:t>φ1500</a:t>
            </a:r>
            <a:r>
              <a:rPr lang="ja-JP" altLang="en-US" sz="1000" dirty="0" smtClean="0">
                <a:solidFill>
                  <a:schemeClr val="tx1"/>
                </a:solidFill>
              </a:rPr>
              <a:t>管上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（合成）変位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4.7mm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7302382" y="2371229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78181"/>
              <a:gd name="adj6" fmla="val -58535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</a:rPr>
              <a:t>A</a:t>
            </a:r>
            <a:r>
              <a:rPr lang="ja-JP" altLang="en-US" sz="1000" dirty="0" smtClean="0">
                <a:solidFill>
                  <a:schemeClr val="tx1"/>
                </a:solidFill>
              </a:rPr>
              <a:t>橋</a:t>
            </a:r>
            <a:r>
              <a:rPr lang="en-US" altLang="ja-JP" sz="1000" dirty="0" smtClean="0">
                <a:solidFill>
                  <a:schemeClr val="tx1"/>
                </a:solidFill>
              </a:rPr>
              <a:t>(</a:t>
            </a:r>
            <a:r>
              <a:rPr lang="ja-JP" altLang="en-US" sz="1000" dirty="0" smtClean="0">
                <a:solidFill>
                  <a:schemeClr val="tx1"/>
                </a:solidFill>
              </a:rPr>
              <a:t>下中央</a:t>
            </a:r>
            <a:r>
              <a:rPr lang="en-US" altLang="ja-JP" sz="10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（合成）変位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10.6mm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7195224" y="6159563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-97493"/>
              <a:gd name="adj6" fmla="val -52231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</a:rPr>
              <a:t>主要枝線</a:t>
            </a:r>
            <a:r>
              <a:rPr lang="en-US" altLang="ja-JP" sz="1000" dirty="0">
                <a:solidFill>
                  <a:schemeClr val="tx1"/>
                </a:solidFill>
              </a:rPr>
              <a:t>φ1500</a:t>
            </a:r>
            <a:r>
              <a:rPr lang="ja-JP" altLang="en-US" sz="1000" dirty="0" smtClean="0">
                <a:solidFill>
                  <a:schemeClr val="tx1"/>
                </a:solidFill>
              </a:rPr>
              <a:t>管下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（合成）変位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4.8mm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9" y="2030744"/>
            <a:ext cx="12467177" cy="544611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12148" y="7778044"/>
            <a:ext cx="13773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u="sng" dirty="0" smtClean="0">
                <a:latin typeface="+mj-ea"/>
                <a:ea typeface="+mj-ea"/>
              </a:rPr>
              <a:t>モデル図</a:t>
            </a:r>
            <a:r>
              <a:rPr lang="ja-JP" altLang="en-US" sz="1050" u="sng" dirty="0">
                <a:latin typeface="+mj-ea"/>
                <a:ea typeface="+mj-ea"/>
              </a:rPr>
              <a:t>（節点番号）</a:t>
            </a:r>
            <a:endParaRPr kumimoji="1" lang="ja-JP" altLang="en-US" sz="1050" u="sng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308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712148" y="7778044"/>
            <a:ext cx="13773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u="sng" dirty="0" smtClean="0">
                <a:latin typeface="+mj-ea"/>
                <a:ea typeface="+mj-ea"/>
              </a:rPr>
              <a:t>モデル図（要素番号</a:t>
            </a:r>
            <a:r>
              <a:rPr lang="ja-JP" altLang="en-US" sz="1050" u="sng" dirty="0">
                <a:latin typeface="+mj-ea"/>
                <a:ea typeface="+mj-ea"/>
              </a:rPr>
              <a:t>）</a:t>
            </a:r>
            <a:endParaRPr kumimoji="1" lang="ja-JP" altLang="en-US" sz="1050" u="sng" dirty="0">
              <a:latin typeface="+mj-ea"/>
              <a:ea typeface="+mj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0" y="2030744"/>
            <a:ext cx="12467174" cy="54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712148" y="7778044"/>
            <a:ext cx="13773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u="sng" dirty="0" smtClean="0">
                <a:latin typeface="+mj-ea"/>
                <a:ea typeface="+mj-ea"/>
              </a:rPr>
              <a:t>モデル図（地層番号</a:t>
            </a:r>
            <a:r>
              <a:rPr lang="ja-JP" altLang="en-US" sz="1050" u="sng" dirty="0">
                <a:latin typeface="+mj-ea"/>
                <a:ea typeface="+mj-ea"/>
              </a:rPr>
              <a:t>）</a:t>
            </a:r>
            <a:endParaRPr kumimoji="1" lang="ja-JP" altLang="en-US" sz="1050" u="sng" dirty="0">
              <a:latin typeface="+mj-ea"/>
              <a:ea typeface="+mj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0" y="2030744"/>
            <a:ext cx="12467174" cy="5446117"/>
          </a:xfrm>
          <a:prstGeom prst="rect">
            <a:avLst/>
          </a:prstGeom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39329"/>
              </p:ext>
            </p:extLst>
          </p:nvPr>
        </p:nvGraphicFramePr>
        <p:xfrm>
          <a:off x="7302963" y="7337724"/>
          <a:ext cx="4416968" cy="1599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795"/>
                <a:gridCol w="655795"/>
                <a:gridCol w="501489"/>
                <a:gridCol w="503418"/>
                <a:gridCol w="501489"/>
                <a:gridCol w="503418"/>
                <a:gridCol w="547782"/>
                <a:gridCol w="547782"/>
              </a:tblGrid>
              <a:tr h="3022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 dirty="0">
                          <a:effectLst/>
                        </a:rPr>
                        <a:t>地層番号</a:t>
                      </a:r>
                      <a:endParaRPr lang="ja-JP" altLang="en-US" sz="1050" b="0" i="0" u="none" strike="noStrike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土質記号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N</a:t>
                      </a:r>
                      <a:r>
                        <a:rPr lang="ja-JP" altLang="en-US" sz="1050" u="none" strike="noStrike">
                          <a:effectLst/>
                        </a:rPr>
                        <a:t>値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u="none" strike="noStrike">
                          <a:effectLst/>
                        </a:rPr>
                        <a:t>単位体積重量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内部摩擦角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粘着力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変形係数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ポアソン比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</a:tr>
              <a:tr h="18141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　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　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50" u="none" strike="noStrike">
                          <a:effectLst/>
                        </a:rPr>
                        <a:t>γ</a:t>
                      </a:r>
                      <a:endParaRPr lang="el-GR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50" u="none" strike="noStrike">
                          <a:effectLst/>
                        </a:rPr>
                        <a:t>φ</a:t>
                      </a:r>
                      <a:endParaRPr lang="el-GR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ｃ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50" u="none" strike="noStrike">
                          <a:effectLst/>
                        </a:rPr>
                        <a:t>ν</a:t>
                      </a:r>
                      <a:endParaRPr lang="el-GR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</a:tr>
              <a:tr h="18141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　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　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(kN/m</a:t>
                      </a:r>
                      <a:r>
                        <a:rPr lang="en-US" sz="1050" u="none" strike="noStrike" baseline="30000">
                          <a:effectLst/>
                        </a:rPr>
                        <a:t>3</a:t>
                      </a:r>
                      <a:r>
                        <a:rPr lang="en-US" sz="1050" u="none" strike="noStrike">
                          <a:effectLst/>
                        </a:rPr>
                        <a:t>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(</a:t>
                      </a:r>
                      <a:r>
                        <a:rPr lang="ja-JP" altLang="en-US" sz="1050" u="none" strike="noStrike">
                          <a:effectLst/>
                        </a:rPr>
                        <a:t>゜</a:t>
                      </a:r>
                      <a:r>
                        <a:rPr lang="en-US" altLang="ja-JP" sz="1050" u="none" strike="noStrike">
                          <a:effectLst/>
                        </a:rPr>
                        <a:t>)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(kN/m</a:t>
                      </a:r>
                      <a:r>
                        <a:rPr lang="en-US" sz="1050" u="none" strike="noStrike" baseline="30000">
                          <a:effectLst/>
                        </a:rPr>
                        <a:t>2</a:t>
                      </a:r>
                      <a:r>
                        <a:rPr lang="en-US" sz="1050" u="none" strike="noStrike">
                          <a:effectLst/>
                        </a:rPr>
                        <a:t>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(kN/m</a:t>
                      </a:r>
                      <a:r>
                        <a:rPr lang="en-US" sz="1050" u="none" strike="noStrike" baseline="30000">
                          <a:effectLst/>
                        </a:rPr>
                        <a:t>2</a:t>
                      </a:r>
                      <a:r>
                        <a:rPr lang="en-US" sz="1050" u="none" strike="noStrike">
                          <a:effectLst/>
                        </a:rPr>
                        <a:t>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　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</a:tr>
              <a:tr h="18141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①</a:t>
                      </a:r>
                      <a:endParaRPr lang="ja-JP" altLang="en-US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埋土</a:t>
                      </a:r>
                      <a:endParaRPr lang="ja-JP" altLang="en-US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5.0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19.0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33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12,500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0.31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</a:tr>
              <a:tr h="18141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②</a:t>
                      </a:r>
                      <a:endParaRPr lang="ja-JP" altLang="en-US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砂層</a:t>
                      </a:r>
                      <a:endParaRPr lang="ja-JP" altLang="en-US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5.0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19.0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33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12,500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0.31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</a:tr>
              <a:tr h="18141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③</a:t>
                      </a:r>
                      <a:endParaRPr lang="ja-JP" altLang="en-US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シルト層</a:t>
                      </a:r>
                      <a:endParaRPr lang="ja-JP" altLang="en-US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0.6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16.4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－</a:t>
                      </a:r>
                      <a:endParaRPr lang="ja-JP" altLang="en-US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35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7,300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0.48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</a:tr>
              <a:tr h="18141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④</a:t>
                      </a:r>
                      <a:endParaRPr lang="ja-JP" altLang="en-US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粘土層</a:t>
                      </a:r>
                      <a:endParaRPr lang="ja-JP" altLang="en-US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13.5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15.3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－</a:t>
                      </a:r>
                      <a:endParaRPr lang="ja-JP" altLang="en-US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67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14,000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0.45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</a:tr>
              <a:tr h="18141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⑤</a:t>
                      </a:r>
                      <a:endParaRPr lang="ja-JP" altLang="en-US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>
                          <a:effectLst/>
                        </a:rPr>
                        <a:t>砂礫層</a:t>
                      </a:r>
                      <a:endParaRPr lang="ja-JP" altLang="en-US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50.0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20.0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36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</a:rPr>
                        <a:t>125,000</a:t>
                      </a:r>
                      <a:endParaRPr lang="en-US" altLang="ja-JP" sz="1050" b="0" i="0" u="none" strike="noStrike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</a:rPr>
                        <a:t>0.29</a:t>
                      </a:r>
                      <a:endParaRPr lang="en-US" altLang="ja-JP" sz="1050" b="0" i="0" u="none" strike="noStrike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0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61932" y="2522421"/>
            <a:ext cx="3268144" cy="722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sz="1600" dirty="0" smtClean="0"/>
              <a:t>STEP-2</a:t>
            </a:r>
          </a:p>
          <a:p>
            <a:pPr marL="0" indent="0" algn="ctr">
              <a:buNone/>
            </a:pPr>
            <a:r>
              <a:rPr lang="ja-JP" altLang="en-US" sz="1600" dirty="0" smtClean="0"/>
              <a:t>（橋台掘削時）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8296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8" y="2133840"/>
            <a:ext cx="12467176" cy="525421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53687" y="7823199"/>
            <a:ext cx="22942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u="sng" dirty="0" smtClean="0">
                <a:latin typeface="+mj-ea"/>
                <a:ea typeface="+mj-ea"/>
              </a:rPr>
              <a:t>変位コンター図（水平変位／</a:t>
            </a:r>
            <a:r>
              <a:rPr kumimoji="1" lang="en-US" altLang="ja-JP" sz="1050" u="sng" dirty="0" smtClean="0">
                <a:latin typeface="+mj-ea"/>
                <a:ea typeface="+mj-ea"/>
              </a:rPr>
              <a:t>X</a:t>
            </a:r>
            <a:r>
              <a:rPr kumimoji="1" lang="ja-JP" altLang="en-US" sz="1050" u="sng" dirty="0" smtClean="0">
                <a:latin typeface="+mj-ea"/>
                <a:ea typeface="+mj-ea"/>
              </a:rPr>
              <a:t>方向）　</a:t>
            </a:r>
            <a:endParaRPr kumimoji="1" lang="en-US" altLang="ja-JP" sz="1050" u="sng" dirty="0" smtClean="0">
              <a:latin typeface="+mj-ea"/>
              <a:ea typeface="+mj-ea"/>
            </a:endParaRPr>
          </a:p>
          <a:p>
            <a:pPr algn="ctr"/>
            <a:r>
              <a:rPr kumimoji="1" lang="en-US" altLang="ja-JP" sz="1050" dirty="0" smtClean="0">
                <a:latin typeface="+mj-ea"/>
                <a:ea typeface="+mj-ea"/>
              </a:rPr>
              <a:t>STEP-2</a:t>
            </a:r>
            <a:r>
              <a:rPr kumimoji="1" lang="ja-JP" altLang="en-US" sz="1050" dirty="0" smtClean="0">
                <a:latin typeface="+mj-ea"/>
                <a:ea typeface="+mj-ea"/>
              </a:rPr>
              <a:t>　橋台掘削時</a:t>
            </a:r>
            <a:endParaRPr kumimoji="1" lang="ja-JP" altLang="en-US" sz="1050" dirty="0">
              <a:latin typeface="+mj-ea"/>
              <a:ea typeface="+mj-ea"/>
            </a:endParaRPr>
          </a:p>
        </p:txBody>
      </p:sp>
      <p:sp>
        <p:nvSpPr>
          <p:cNvPr id="11" name="線吹き出し 2 (枠付き) 10"/>
          <p:cNvSpPr/>
          <p:nvPr/>
        </p:nvSpPr>
        <p:spPr>
          <a:xfrm>
            <a:off x="7195225" y="4621276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153970"/>
              <a:gd name="adj6" fmla="val -51600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</a:rPr>
              <a:t>主要枝線</a:t>
            </a:r>
            <a:r>
              <a:rPr lang="en-US" altLang="ja-JP" sz="1000" dirty="0">
                <a:solidFill>
                  <a:schemeClr val="tx1"/>
                </a:solidFill>
              </a:rPr>
              <a:t>φ1500</a:t>
            </a:r>
            <a:r>
              <a:rPr lang="ja-JP" altLang="en-US" sz="1000" dirty="0">
                <a:solidFill>
                  <a:schemeClr val="tx1"/>
                </a:solidFill>
              </a:rPr>
              <a:t>管上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（水平）変位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-0.3mm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7302382" y="2371229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78181"/>
              <a:gd name="adj6" fmla="val -58535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</a:rPr>
              <a:t>A</a:t>
            </a:r>
            <a:r>
              <a:rPr lang="ja-JP" altLang="en-US" sz="1000" dirty="0" smtClean="0">
                <a:solidFill>
                  <a:schemeClr val="tx1"/>
                </a:solidFill>
              </a:rPr>
              <a:t>橋</a:t>
            </a:r>
            <a:r>
              <a:rPr lang="en-US" altLang="ja-JP" sz="1000" dirty="0" smtClean="0">
                <a:solidFill>
                  <a:schemeClr val="tx1"/>
                </a:solidFill>
              </a:rPr>
              <a:t>(</a:t>
            </a:r>
            <a:r>
              <a:rPr lang="ja-JP" altLang="en-US" sz="1000" dirty="0" smtClean="0">
                <a:solidFill>
                  <a:schemeClr val="tx1"/>
                </a:solidFill>
              </a:rPr>
              <a:t>下中央</a:t>
            </a:r>
            <a:r>
              <a:rPr lang="en-US" altLang="ja-JP" sz="10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（水平）変位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-0.6mm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7195224" y="6159563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-97493"/>
              <a:gd name="adj6" fmla="val -52231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000" dirty="0">
                <a:solidFill>
                  <a:prstClr val="black"/>
                </a:solidFill>
              </a:rPr>
              <a:t>主要枝線</a:t>
            </a:r>
            <a:r>
              <a:rPr lang="en-US" altLang="ja-JP" sz="1000" dirty="0">
                <a:solidFill>
                  <a:prstClr val="black"/>
                </a:solidFill>
              </a:rPr>
              <a:t>φ1500</a:t>
            </a:r>
            <a:r>
              <a:rPr lang="ja-JP" altLang="en-US" sz="1000" dirty="0" smtClean="0">
                <a:solidFill>
                  <a:prstClr val="black"/>
                </a:solidFill>
              </a:rPr>
              <a:t>管</a:t>
            </a:r>
            <a:r>
              <a:rPr lang="ja-JP" altLang="en-US" sz="1000" dirty="0" smtClean="0">
                <a:solidFill>
                  <a:schemeClr val="tx1"/>
                </a:solidFill>
              </a:rPr>
              <a:t>下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（水平）変位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-0.2mm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8" y="2133840"/>
            <a:ext cx="12467176" cy="525421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13612" y="7823199"/>
            <a:ext cx="23743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u="sng" dirty="0" smtClean="0">
                <a:latin typeface="+mj-ea"/>
                <a:ea typeface="+mj-ea"/>
              </a:rPr>
              <a:t>変位コンター図（鉛直変位／</a:t>
            </a:r>
            <a:r>
              <a:rPr kumimoji="1" lang="en-US" altLang="ja-JP" sz="1050" u="sng" dirty="0" smtClean="0">
                <a:latin typeface="+mj-ea"/>
                <a:ea typeface="+mj-ea"/>
              </a:rPr>
              <a:t>Y</a:t>
            </a:r>
            <a:r>
              <a:rPr kumimoji="1" lang="ja-JP" altLang="en-US" sz="1050" u="sng" dirty="0" smtClean="0">
                <a:latin typeface="+mj-ea"/>
                <a:ea typeface="+mj-ea"/>
              </a:rPr>
              <a:t>方向）　</a:t>
            </a:r>
            <a:endParaRPr kumimoji="1" lang="en-US" altLang="ja-JP" sz="1050" u="sng" dirty="0" smtClean="0">
              <a:latin typeface="+mj-ea"/>
              <a:ea typeface="+mj-ea"/>
            </a:endParaRPr>
          </a:p>
          <a:p>
            <a:pPr algn="ctr"/>
            <a:r>
              <a:rPr kumimoji="1" lang="en-US" altLang="ja-JP" sz="1050" dirty="0" smtClean="0">
                <a:latin typeface="+mj-ea"/>
                <a:ea typeface="+mj-ea"/>
              </a:rPr>
              <a:t>STEP-2</a:t>
            </a:r>
            <a:r>
              <a:rPr kumimoji="1" lang="ja-JP" altLang="en-US" sz="1050" dirty="0" smtClean="0">
                <a:latin typeface="+mj-ea"/>
                <a:ea typeface="+mj-ea"/>
              </a:rPr>
              <a:t>　橋台掘削時</a:t>
            </a:r>
            <a:endParaRPr kumimoji="1" lang="ja-JP" altLang="en-US" sz="1050" dirty="0">
              <a:latin typeface="+mj-ea"/>
              <a:ea typeface="+mj-ea"/>
            </a:endParaRPr>
          </a:p>
        </p:txBody>
      </p:sp>
      <p:sp>
        <p:nvSpPr>
          <p:cNvPr id="11" name="線吹き出し 2 (枠付き) 10"/>
          <p:cNvSpPr/>
          <p:nvPr/>
        </p:nvSpPr>
        <p:spPr>
          <a:xfrm>
            <a:off x="7195225" y="4621276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153970"/>
              <a:gd name="adj6" fmla="val -51600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主要枝線</a:t>
            </a:r>
            <a:r>
              <a:rPr lang="en-US" altLang="ja-JP" sz="1000" dirty="0" smtClean="0">
                <a:solidFill>
                  <a:schemeClr val="tx1"/>
                </a:solidFill>
              </a:rPr>
              <a:t>φ1500</a:t>
            </a:r>
            <a:r>
              <a:rPr lang="ja-JP" altLang="en-US" sz="1000" dirty="0" smtClean="0">
                <a:solidFill>
                  <a:schemeClr val="tx1"/>
                </a:solidFill>
              </a:rPr>
              <a:t>管上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（鉛直）変位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1.7mm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7302382" y="2371229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78181"/>
              <a:gd name="adj6" fmla="val -58535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</a:rPr>
              <a:t>A</a:t>
            </a:r>
            <a:r>
              <a:rPr lang="ja-JP" altLang="en-US" sz="1000" dirty="0" smtClean="0">
                <a:solidFill>
                  <a:schemeClr val="tx1"/>
                </a:solidFill>
              </a:rPr>
              <a:t>橋</a:t>
            </a:r>
            <a:r>
              <a:rPr lang="en-US" altLang="ja-JP" sz="1000" dirty="0" smtClean="0">
                <a:solidFill>
                  <a:schemeClr val="tx1"/>
                </a:solidFill>
              </a:rPr>
              <a:t>(</a:t>
            </a:r>
            <a:r>
              <a:rPr lang="ja-JP" altLang="en-US" sz="1000" dirty="0" smtClean="0">
                <a:solidFill>
                  <a:schemeClr val="tx1"/>
                </a:solidFill>
              </a:rPr>
              <a:t>下中央</a:t>
            </a:r>
            <a:r>
              <a:rPr lang="en-US" altLang="ja-JP" sz="10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（鉛直）変位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23.2mm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7195224" y="6159563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-97493"/>
              <a:gd name="adj6" fmla="val -52231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</a:rPr>
              <a:t>主要枝線</a:t>
            </a:r>
            <a:r>
              <a:rPr lang="en-US" altLang="ja-JP" sz="1000" dirty="0">
                <a:solidFill>
                  <a:schemeClr val="tx1"/>
                </a:solidFill>
              </a:rPr>
              <a:t>φ1500</a:t>
            </a:r>
            <a:r>
              <a:rPr lang="ja-JP" altLang="en-US" sz="1000" dirty="0" smtClean="0">
                <a:solidFill>
                  <a:schemeClr val="tx1"/>
                </a:solidFill>
              </a:rPr>
              <a:t>管下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（鉛直）変位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1.7mm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9" y="2133840"/>
            <a:ext cx="12467173" cy="525421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13613" y="7823199"/>
            <a:ext cx="23743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u="sng" dirty="0" smtClean="0">
                <a:latin typeface="+mj-ea"/>
                <a:ea typeface="+mj-ea"/>
              </a:rPr>
              <a:t>変位コンター図（合成変位／</a:t>
            </a:r>
            <a:r>
              <a:rPr kumimoji="1" lang="en-US" altLang="ja-JP" sz="1050" u="sng" dirty="0" smtClean="0">
                <a:latin typeface="+mj-ea"/>
                <a:ea typeface="+mj-ea"/>
              </a:rPr>
              <a:t>XY</a:t>
            </a:r>
            <a:r>
              <a:rPr kumimoji="1" lang="ja-JP" altLang="en-US" sz="1050" u="sng" dirty="0" smtClean="0">
                <a:latin typeface="+mj-ea"/>
                <a:ea typeface="+mj-ea"/>
              </a:rPr>
              <a:t>方向）　</a:t>
            </a:r>
            <a:endParaRPr kumimoji="1" lang="en-US" altLang="ja-JP" sz="1050" u="sng" dirty="0" smtClean="0">
              <a:latin typeface="+mj-ea"/>
              <a:ea typeface="+mj-ea"/>
            </a:endParaRPr>
          </a:p>
          <a:p>
            <a:pPr algn="ctr"/>
            <a:r>
              <a:rPr kumimoji="1" lang="en-US" altLang="ja-JP" sz="1050" dirty="0" smtClean="0">
                <a:latin typeface="+mj-ea"/>
                <a:ea typeface="+mj-ea"/>
              </a:rPr>
              <a:t>STEP-2</a:t>
            </a:r>
            <a:r>
              <a:rPr kumimoji="1" lang="ja-JP" altLang="en-US" sz="1050" dirty="0" smtClean="0">
                <a:latin typeface="+mj-ea"/>
                <a:ea typeface="+mj-ea"/>
              </a:rPr>
              <a:t>　橋台掘削時</a:t>
            </a:r>
            <a:endParaRPr kumimoji="1" lang="ja-JP" altLang="en-US" sz="1050" dirty="0">
              <a:latin typeface="+mj-ea"/>
              <a:ea typeface="+mj-ea"/>
            </a:endParaRPr>
          </a:p>
        </p:txBody>
      </p:sp>
      <p:sp>
        <p:nvSpPr>
          <p:cNvPr id="11" name="線吹き出し 2 (枠付き) 10"/>
          <p:cNvSpPr/>
          <p:nvPr/>
        </p:nvSpPr>
        <p:spPr>
          <a:xfrm>
            <a:off x="7195225" y="4621276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153970"/>
              <a:gd name="adj6" fmla="val -51600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主要枝線</a:t>
            </a:r>
            <a:r>
              <a:rPr lang="en-US" altLang="ja-JP" sz="1000" dirty="0" smtClean="0">
                <a:solidFill>
                  <a:schemeClr val="tx1"/>
                </a:solidFill>
              </a:rPr>
              <a:t>φ1500</a:t>
            </a:r>
            <a:r>
              <a:rPr lang="ja-JP" altLang="en-US" sz="1000" dirty="0" smtClean="0">
                <a:solidFill>
                  <a:schemeClr val="tx1"/>
                </a:solidFill>
              </a:rPr>
              <a:t>管上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（鉛直）変位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1.7mm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7302382" y="2371229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78181"/>
              <a:gd name="adj6" fmla="val -58535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</a:rPr>
              <a:t>A</a:t>
            </a:r>
            <a:r>
              <a:rPr lang="ja-JP" altLang="en-US" sz="1000" dirty="0" smtClean="0">
                <a:solidFill>
                  <a:schemeClr val="tx1"/>
                </a:solidFill>
              </a:rPr>
              <a:t>橋</a:t>
            </a:r>
            <a:r>
              <a:rPr lang="en-US" altLang="ja-JP" sz="1000" dirty="0" smtClean="0">
                <a:solidFill>
                  <a:schemeClr val="tx1"/>
                </a:solidFill>
              </a:rPr>
              <a:t>(</a:t>
            </a:r>
            <a:r>
              <a:rPr lang="ja-JP" altLang="en-US" sz="1000" dirty="0" smtClean="0">
                <a:solidFill>
                  <a:schemeClr val="tx1"/>
                </a:solidFill>
              </a:rPr>
              <a:t>下中央</a:t>
            </a:r>
            <a:r>
              <a:rPr lang="en-US" altLang="ja-JP" sz="10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（鉛直）変位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23.2mm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7195224" y="6159563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-97493"/>
              <a:gd name="adj6" fmla="val -52231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</a:rPr>
              <a:t>主要枝線</a:t>
            </a:r>
            <a:r>
              <a:rPr lang="en-US" altLang="ja-JP" sz="1000" dirty="0">
                <a:solidFill>
                  <a:schemeClr val="tx1"/>
                </a:solidFill>
              </a:rPr>
              <a:t>φ1500</a:t>
            </a:r>
            <a:r>
              <a:rPr lang="ja-JP" altLang="en-US" sz="1000" dirty="0" smtClean="0">
                <a:solidFill>
                  <a:schemeClr val="tx1"/>
                </a:solidFill>
              </a:rPr>
              <a:t>管下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（鉛直）変位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1.7mm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9" y="2133840"/>
            <a:ext cx="12467173" cy="525421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13613" y="7823199"/>
            <a:ext cx="23743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u="sng" dirty="0" smtClean="0">
                <a:latin typeface="+mj-ea"/>
                <a:ea typeface="+mj-ea"/>
              </a:rPr>
              <a:t>変位ベクトル図（合成変位／</a:t>
            </a:r>
            <a:r>
              <a:rPr kumimoji="1" lang="en-US" altLang="ja-JP" sz="1050" u="sng" dirty="0" smtClean="0">
                <a:latin typeface="+mj-ea"/>
                <a:ea typeface="+mj-ea"/>
              </a:rPr>
              <a:t>XY</a:t>
            </a:r>
            <a:r>
              <a:rPr kumimoji="1" lang="ja-JP" altLang="en-US" sz="1050" u="sng" dirty="0" smtClean="0">
                <a:latin typeface="+mj-ea"/>
                <a:ea typeface="+mj-ea"/>
              </a:rPr>
              <a:t>方向）　</a:t>
            </a:r>
            <a:endParaRPr kumimoji="1" lang="en-US" altLang="ja-JP" sz="1050" u="sng" dirty="0" smtClean="0">
              <a:latin typeface="+mj-ea"/>
              <a:ea typeface="+mj-ea"/>
            </a:endParaRPr>
          </a:p>
          <a:p>
            <a:pPr algn="ctr"/>
            <a:r>
              <a:rPr kumimoji="1" lang="en-US" altLang="ja-JP" sz="1050" dirty="0" smtClean="0">
                <a:latin typeface="+mj-ea"/>
                <a:ea typeface="+mj-ea"/>
              </a:rPr>
              <a:t>STEP-2</a:t>
            </a:r>
            <a:r>
              <a:rPr kumimoji="1" lang="ja-JP" altLang="en-US" sz="1050" dirty="0" smtClean="0">
                <a:latin typeface="+mj-ea"/>
                <a:ea typeface="+mj-ea"/>
              </a:rPr>
              <a:t>　橋台掘削時</a:t>
            </a:r>
            <a:endParaRPr kumimoji="1" lang="ja-JP" altLang="en-US" sz="1050" dirty="0">
              <a:latin typeface="+mj-ea"/>
              <a:ea typeface="+mj-ea"/>
            </a:endParaRPr>
          </a:p>
        </p:txBody>
      </p:sp>
      <p:sp>
        <p:nvSpPr>
          <p:cNvPr id="11" name="線吹き出し 2 (枠付き) 10"/>
          <p:cNvSpPr/>
          <p:nvPr/>
        </p:nvSpPr>
        <p:spPr>
          <a:xfrm>
            <a:off x="7195225" y="4621276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153970"/>
              <a:gd name="adj6" fmla="val -51600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主要枝線</a:t>
            </a:r>
            <a:r>
              <a:rPr lang="en-US" altLang="ja-JP" sz="1000" dirty="0" smtClean="0">
                <a:solidFill>
                  <a:schemeClr val="tx1"/>
                </a:solidFill>
              </a:rPr>
              <a:t>φ1500</a:t>
            </a:r>
            <a:r>
              <a:rPr lang="ja-JP" altLang="en-US" sz="1000" dirty="0" smtClean="0">
                <a:solidFill>
                  <a:schemeClr val="tx1"/>
                </a:solidFill>
              </a:rPr>
              <a:t>管上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（合成）変位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1.7mm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7302382" y="2371229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278181"/>
              <a:gd name="adj6" fmla="val -58535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</a:rPr>
              <a:t>A</a:t>
            </a:r>
            <a:r>
              <a:rPr lang="ja-JP" altLang="en-US" sz="1000" dirty="0" smtClean="0">
                <a:solidFill>
                  <a:schemeClr val="tx1"/>
                </a:solidFill>
              </a:rPr>
              <a:t>橋</a:t>
            </a:r>
            <a:r>
              <a:rPr lang="en-US" altLang="ja-JP" sz="1000" dirty="0" smtClean="0">
                <a:solidFill>
                  <a:schemeClr val="tx1"/>
                </a:solidFill>
              </a:rPr>
              <a:t>(</a:t>
            </a:r>
            <a:r>
              <a:rPr lang="ja-JP" altLang="en-US" sz="1000" dirty="0" smtClean="0">
                <a:solidFill>
                  <a:schemeClr val="tx1"/>
                </a:solidFill>
              </a:rPr>
              <a:t>下中央</a:t>
            </a:r>
            <a:r>
              <a:rPr lang="en-US" altLang="ja-JP" sz="10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（合成）変位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23.2mm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7195224" y="6159563"/>
            <a:ext cx="1510669" cy="548290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-97493"/>
              <a:gd name="adj6" fmla="val -52231"/>
            </a:avLst>
          </a:prstGeom>
          <a:solidFill>
            <a:schemeClr val="bg1"/>
          </a:solidFill>
          <a:ln w="12700">
            <a:solidFill>
              <a:schemeClr val="accent5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</a:rPr>
              <a:t>主要枝線</a:t>
            </a:r>
            <a:r>
              <a:rPr lang="en-US" altLang="ja-JP" sz="1000" dirty="0">
                <a:solidFill>
                  <a:schemeClr val="tx1"/>
                </a:solidFill>
              </a:rPr>
              <a:t>φ1500</a:t>
            </a:r>
            <a:r>
              <a:rPr lang="ja-JP" altLang="en-US" sz="1000" dirty="0" smtClean="0">
                <a:solidFill>
                  <a:schemeClr val="tx1"/>
                </a:solidFill>
              </a:rPr>
              <a:t>管下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（合成）変位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</a:rPr>
              <a:t>δxy</a:t>
            </a:r>
            <a:r>
              <a:rPr lang="ja-JP" altLang="en-US" sz="1000" dirty="0" smtClean="0">
                <a:solidFill>
                  <a:schemeClr val="tx1"/>
                </a:solidFill>
              </a:rPr>
              <a:t>＝</a:t>
            </a:r>
            <a:r>
              <a:rPr lang="en-US" altLang="ja-JP" sz="1000" dirty="0" smtClean="0">
                <a:solidFill>
                  <a:schemeClr val="tx1"/>
                </a:solidFill>
              </a:rPr>
              <a:t>1.7mm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1872</TotalTime>
  <Words>470</Words>
  <Application>Microsoft Office PowerPoint</Application>
  <PresentationFormat>A3 297x420 mm</PresentationFormat>
  <Paragraphs>158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Ｐゴシック</vt:lpstr>
      <vt:lpstr>ＭＳ 明朝</vt:lpstr>
      <vt:lpstr>新細明體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54</cp:revision>
  <cp:lastPrinted>2021-11-16T12:56:29Z</cp:lastPrinted>
  <dcterms:created xsi:type="dcterms:W3CDTF">2020-07-24T09:40:13Z</dcterms:created>
  <dcterms:modified xsi:type="dcterms:W3CDTF">2021-11-18T14:08:06Z</dcterms:modified>
</cp:coreProperties>
</file>