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</p:sldIdLst>
  <p:sldSz cx="12801600" cy="9601200" type="A3"/>
  <p:notesSz cx="9902825" cy="14330363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19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3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72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56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3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83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0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8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3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3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5C4B-8210-4164-BC42-6CEA98D2D3B0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67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2118732"/>
            <a:ext cx="12585887" cy="54979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12148" y="7778044"/>
            <a:ext cx="13773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 smtClean="0">
                <a:latin typeface="+mj-ea"/>
                <a:ea typeface="+mj-ea"/>
              </a:rPr>
              <a:t>モデル図</a:t>
            </a:r>
            <a:r>
              <a:rPr lang="ja-JP" altLang="en-US" sz="1050" u="sng" dirty="0">
                <a:latin typeface="+mj-ea"/>
                <a:ea typeface="+mj-ea"/>
              </a:rPr>
              <a:t>（節点番号）</a:t>
            </a:r>
            <a:endParaRPr kumimoji="1" lang="ja-JP" altLang="en-US" sz="1050" u="sng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08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2118732"/>
            <a:ext cx="12585887" cy="549797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12148" y="7778044"/>
            <a:ext cx="13773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 smtClean="0">
                <a:latin typeface="+mj-ea"/>
                <a:ea typeface="+mj-ea"/>
              </a:rPr>
              <a:t>モデル図（要素番号</a:t>
            </a:r>
            <a:r>
              <a:rPr lang="ja-JP" altLang="en-US" sz="1050" u="sng" dirty="0">
                <a:latin typeface="+mj-ea"/>
                <a:ea typeface="+mj-ea"/>
              </a:rPr>
              <a:t>）</a:t>
            </a:r>
            <a:endParaRPr kumimoji="1" lang="ja-JP" altLang="en-US" sz="1050" u="sng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654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2118732"/>
            <a:ext cx="12585885" cy="549797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12148" y="7778044"/>
            <a:ext cx="13773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 smtClean="0">
                <a:latin typeface="+mj-ea"/>
                <a:ea typeface="+mj-ea"/>
              </a:rPr>
              <a:t>モデル図（地層番号</a:t>
            </a:r>
            <a:r>
              <a:rPr lang="ja-JP" altLang="en-US" sz="1050" u="sng" dirty="0">
                <a:latin typeface="+mj-ea"/>
                <a:ea typeface="+mj-ea"/>
              </a:rPr>
              <a:t>）</a:t>
            </a:r>
            <a:endParaRPr kumimoji="1" lang="ja-JP" altLang="en-US" sz="1050" u="sng" dirty="0">
              <a:latin typeface="+mj-ea"/>
              <a:ea typeface="+mj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73410"/>
              </p:ext>
            </p:extLst>
          </p:nvPr>
        </p:nvGraphicFramePr>
        <p:xfrm>
          <a:off x="7674207" y="7374735"/>
          <a:ext cx="1244600" cy="131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252"/>
                <a:gridCol w="808348"/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 dirty="0">
                          <a:effectLst/>
                        </a:rPr>
                        <a:t>番号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分類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①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Bs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②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Yuc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③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YLc1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④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YLc2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⑤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 dirty="0">
                          <a:effectLst/>
                        </a:rPr>
                        <a:t>ヒューム管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2215598"/>
            <a:ext cx="12585885" cy="53042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3689" y="7778044"/>
            <a:ext cx="22942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>
                <a:latin typeface="+mj-ea"/>
              </a:rPr>
              <a:t>変位コンター図（水平変位／</a:t>
            </a:r>
            <a:r>
              <a:rPr lang="en-US" altLang="ja-JP" sz="1050" u="sng" dirty="0">
                <a:latin typeface="+mj-ea"/>
              </a:rPr>
              <a:t>X</a:t>
            </a:r>
            <a:r>
              <a:rPr lang="ja-JP" altLang="en-US" sz="1050" u="sng" dirty="0">
                <a:latin typeface="+mj-ea"/>
              </a:rPr>
              <a:t>方向）　</a:t>
            </a:r>
            <a:endParaRPr lang="en-US" altLang="ja-JP" sz="1050" u="sng" dirty="0">
              <a:latin typeface="+mj-ea"/>
            </a:endParaRPr>
          </a:p>
          <a:p>
            <a:pPr algn="ctr"/>
            <a:r>
              <a:rPr lang="en-US" altLang="ja-JP" sz="1050" dirty="0">
                <a:latin typeface="+mj-ea"/>
              </a:rPr>
              <a:t>STEP-2</a:t>
            </a:r>
            <a:r>
              <a:rPr lang="ja-JP" altLang="en-US" sz="1050" dirty="0">
                <a:latin typeface="+mj-ea"/>
              </a:rPr>
              <a:t>　解放率</a:t>
            </a:r>
            <a:r>
              <a:rPr lang="en-US" altLang="ja-JP" sz="1050" dirty="0">
                <a:latin typeface="+mj-ea"/>
              </a:rPr>
              <a:t>30%</a:t>
            </a:r>
            <a:endParaRPr lang="ja-JP" altLang="en-US" sz="1050" dirty="0">
              <a:latin typeface="+mj-ea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483197" y="1733551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推進管直上（地表）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（水平）変位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-0.0mm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483197" y="2624643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60095"/>
              <a:gd name="adj6" fmla="val -46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ja-JP" altLang="en-US" sz="1000" dirty="0">
                <a:solidFill>
                  <a:schemeClr val="tx1"/>
                </a:solidFill>
              </a:rPr>
              <a:t>ガス</a:t>
            </a:r>
            <a:r>
              <a:rPr lang="en-US" altLang="ja-JP" sz="1000" dirty="0">
                <a:solidFill>
                  <a:schemeClr val="tx1"/>
                </a:solidFill>
              </a:rPr>
              <a:t>φ150</a:t>
            </a:r>
            <a:r>
              <a:rPr lang="ja-JP" altLang="en-US" sz="1000" dirty="0">
                <a:solidFill>
                  <a:schemeClr val="tx1"/>
                </a:solidFill>
              </a:rPr>
              <a:t>下端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>
                <a:solidFill>
                  <a:schemeClr val="tx1"/>
                </a:solidFill>
              </a:rPr>
              <a:t>（水平）変位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>
                <a:solidFill>
                  <a:schemeClr val="tx1"/>
                </a:solidFill>
              </a:rPr>
              <a:t>-0.0mm</a:t>
            </a:r>
          </a:p>
        </p:txBody>
      </p:sp>
      <p:sp>
        <p:nvSpPr>
          <p:cNvPr id="15" name="線吹き出し 2 (枠付き) 14"/>
          <p:cNvSpPr/>
          <p:nvPr/>
        </p:nvSpPr>
        <p:spPr>
          <a:xfrm>
            <a:off x="7483197" y="3588737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en-US" altLang="ja-JP" sz="1000" dirty="0" smtClean="0">
                <a:solidFill>
                  <a:schemeClr val="tx1"/>
                </a:solidFill>
              </a:rPr>
              <a:t>φ1690</a:t>
            </a:r>
            <a:r>
              <a:rPr lang="ja-JP" altLang="en-US" sz="1000" dirty="0" smtClean="0">
                <a:solidFill>
                  <a:schemeClr val="tx1"/>
                </a:solidFill>
              </a:rPr>
              <a:t>推進掘削頂部</a:t>
            </a:r>
            <a:endParaRPr lang="ja-JP" altLang="en-US" sz="1000" dirty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ja-JP" altLang="en-US" sz="1000" dirty="0">
                <a:solidFill>
                  <a:schemeClr val="tx1"/>
                </a:solidFill>
              </a:rPr>
              <a:t>（水平）変位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>
                <a:solidFill>
                  <a:schemeClr val="tx1"/>
                </a:solidFill>
              </a:rPr>
              <a:t>-0.0mm</a:t>
            </a:r>
          </a:p>
        </p:txBody>
      </p:sp>
    </p:spTree>
    <p:extLst>
      <p:ext uri="{BB962C8B-B14F-4D97-AF65-F5344CB8AC3E}">
        <p14:creationId xmlns:p14="http://schemas.microsoft.com/office/powerpoint/2010/main" val="23662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2215598"/>
            <a:ext cx="12585884" cy="53042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3689" y="7778044"/>
            <a:ext cx="22942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>
                <a:latin typeface="+mj-ea"/>
              </a:rPr>
              <a:t>変位コンター図（鉛直変位／</a:t>
            </a:r>
            <a:r>
              <a:rPr lang="en-US" altLang="ja-JP" sz="1050" u="sng" dirty="0">
                <a:latin typeface="+mj-ea"/>
              </a:rPr>
              <a:t>Y</a:t>
            </a:r>
            <a:r>
              <a:rPr lang="ja-JP" altLang="en-US" sz="1050" u="sng" dirty="0">
                <a:latin typeface="+mj-ea"/>
              </a:rPr>
              <a:t>方向）　</a:t>
            </a:r>
          </a:p>
          <a:p>
            <a:pPr algn="ctr"/>
            <a:r>
              <a:rPr lang="en-US" altLang="ja-JP" sz="1050" u="sng" dirty="0">
                <a:latin typeface="+mj-ea"/>
              </a:rPr>
              <a:t>STEP-2</a:t>
            </a:r>
            <a:r>
              <a:rPr lang="ja-JP" altLang="en-US" sz="1050" u="sng" dirty="0">
                <a:latin typeface="+mj-ea"/>
              </a:rPr>
              <a:t>　解放率</a:t>
            </a:r>
            <a:r>
              <a:rPr lang="en-US" altLang="ja-JP" sz="1050" u="sng" dirty="0">
                <a:latin typeface="+mj-ea"/>
              </a:rPr>
              <a:t>30%</a:t>
            </a:r>
          </a:p>
        </p:txBody>
      </p:sp>
      <p:sp>
        <p:nvSpPr>
          <p:cNvPr id="12" name="線吹き出し 2 (枠付き) 11"/>
          <p:cNvSpPr/>
          <p:nvPr/>
        </p:nvSpPr>
        <p:spPr>
          <a:xfrm>
            <a:off x="7483197" y="1733551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推進管直上（地表）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-2.1mm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483197" y="2624643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60095"/>
              <a:gd name="adj6" fmla="val -46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ja-JP" altLang="en-US" sz="1000" dirty="0">
                <a:solidFill>
                  <a:schemeClr val="tx1"/>
                </a:solidFill>
              </a:rPr>
              <a:t>ガス</a:t>
            </a:r>
            <a:r>
              <a:rPr lang="en-US" altLang="ja-JP" sz="1000" dirty="0">
                <a:solidFill>
                  <a:schemeClr val="tx1"/>
                </a:solidFill>
              </a:rPr>
              <a:t>φ150</a:t>
            </a:r>
            <a:r>
              <a:rPr lang="ja-JP" altLang="en-US" sz="1000" dirty="0">
                <a:solidFill>
                  <a:schemeClr val="tx1"/>
                </a:solidFill>
              </a:rPr>
              <a:t>下端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（鉛直）</a:t>
            </a:r>
            <a:r>
              <a:rPr lang="ja-JP" altLang="en-US" sz="1000" dirty="0">
                <a:solidFill>
                  <a:schemeClr val="tx1"/>
                </a:solidFill>
              </a:rPr>
              <a:t>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-2.2mm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7483197" y="3588737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en-US" altLang="ja-JP" sz="1000" dirty="0" smtClean="0">
                <a:solidFill>
                  <a:schemeClr val="tx1"/>
                </a:solidFill>
              </a:rPr>
              <a:t>φ1690</a:t>
            </a:r>
            <a:r>
              <a:rPr lang="ja-JP" altLang="en-US" sz="1000" dirty="0">
                <a:solidFill>
                  <a:schemeClr val="tx1"/>
                </a:solidFill>
              </a:rPr>
              <a:t>推進掘削頂部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（鉛直）</a:t>
            </a:r>
            <a:r>
              <a:rPr lang="ja-JP" altLang="en-US" sz="1000" dirty="0">
                <a:solidFill>
                  <a:schemeClr val="tx1"/>
                </a:solidFill>
              </a:rPr>
              <a:t>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-5.5mm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2215598"/>
            <a:ext cx="12585884" cy="53042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3689" y="7778044"/>
            <a:ext cx="22942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>
                <a:latin typeface="+mj-ea"/>
              </a:rPr>
              <a:t>変位コンター図（水平変位／</a:t>
            </a:r>
            <a:r>
              <a:rPr lang="en-US" altLang="ja-JP" sz="1050" u="sng" dirty="0">
                <a:latin typeface="+mj-ea"/>
              </a:rPr>
              <a:t>X</a:t>
            </a:r>
            <a:r>
              <a:rPr lang="ja-JP" altLang="en-US" sz="1050" u="sng" dirty="0">
                <a:latin typeface="+mj-ea"/>
              </a:rPr>
              <a:t>方向）　</a:t>
            </a:r>
            <a:endParaRPr lang="en-US" altLang="ja-JP" sz="1050" u="sng" dirty="0">
              <a:latin typeface="+mj-ea"/>
            </a:endParaRPr>
          </a:p>
          <a:p>
            <a:pPr algn="ctr"/>
            <a:r>
              <a:rPr lang="en-US" altLang="ja-JP" sz="1050" dirty="0">
                <a:latin typeface="+mj-ea"/>
              </a:rPr>
              <a:t>STEP-2</a:t>
            </a:r>
            <a:r>
              <a:rPr lang="ja-JP" altLang="en-US" sz="1050" dirty="0">
                <a:latin typeface="+mj-ea"/>
              </a:rPr>
              <a:t>　解放率</a:t>
            </a:r>
            <a:r>
              <a:rPr lang="en-US" altLang="ja-JP" sz="1050" dirty="0">
                <a:latin typeface="+mj-ea"/>
              </a:rPr>
              <a:t>30%</a:t>
            </a:r>
            <a:endParaRPr lang="ja-JP" altLang="en-US" sz="1050" dirty="0">
              <a:latin typeface="+mj-ea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483197" y="1733551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推進管直上（地表）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2.1mm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483197" y="2624643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60095"/>
              <a:gd name="adj6" fmla="val -46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ja-JP" altLang="en-US" sz="1000" dirty="0">
                <a:solidFill>
                  <a:schemeClr val="tx1"/>
                </a:solidFill>
              </a:rPr>
              <a:t>ガス</a:t>
            </a:r>
            <a:r>
              <a:rPr lang="en-US" altLang="ja-JP" sz="1000" dirty="0">
                <a:solidFill>
                  <a:schemeClr val="tx1"/>
                </a:solidFill>
              </a:rPr>
              <a:t>φ150</a:t>
            </a:r>
            <a:r>
              <a:rPr lang="ja-JP" altLang="en-US" sz="1000" dirty="0">
                <a:solidFill>
                  <a:schemeClr val="tx1"/>
                </a:solidFill>
              </a:rPr>
              <a:t>下端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（合成）</a:t>
            </a:r>
            <a:r>
              <a:rPr lang="ja-JP" altLang="en-US" sz="1000" dirty="0">
                <a:solidFill>
                  <a:schemeClr val="tx1"/>
                </a:solidFill>
              </a:rPr>
              <a:t>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2.2mm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7483197" y="3588737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en-US" altLang="ja-JP" sz="1000" dirty="0" smtClean="0">
                <a:solidFill>
                  <a:schemeClr val="tx1"/>
                </a:solidFill>
              </a:rPr>
              <a:t>φ1690</a:t>
            </a:r>
            <a:r>
              <a:rPr lang="ja-JP" altLang="en-US" sz="1000" dirty="0">
                <a:solidFill>
                  <a:schemeClr val="tx1"/>
                </a:solidFill>
              </a:rPr>
              <a:t>推進掘削頂部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（合成）</a:t>
            </a:r>
            <a:r>
              <a:rPr lang="ja-JP" altLang="en-US" sz="1000" dirty="0">
                <a:solidFill>
                  <a:schemeClr val="tx1"/>
                </a:solidFill>
              </a:rPr>
              <a:t>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5.5mm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2215598"/>
            <a:ext cx="12585884" cy="530424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13614" y="7778044"/>
            <a:ext cx="23743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>
                <a:latin typeface="+mj-ea"/>
              </a:rPr>
              <a:t>変位ベクトル図（合成変位／</a:t>
            </a:r>
            <a:r>
              <a:rPr lang="en-US" altLang="ja-JP" sz="1050" u="sng" dirty="0">
                <a:latin typeface="+mj-ea"/>
              </a:rPr>
              <a:t>XY</a:t>
            </a:r>
            <a:r>
              <a:rPr lang="ja-JP" altLang="en-US" sz="1050" u="sng" dirty="0">
                <a:latin typeface="+mj-ea"/>
              </a:rPr>
              <a:t>方向）　</a:t>
            </a:r>
          </a:p>
          <a:p>
            <a:pPr algn="ctr"/>
            <a:r>
              <a:rPr lang="en-US" altLang="ja-JP" sz="1050" u="sng" dirty="0">
                <a:latin typeface="+mj-ea"/>
              </a:rPr>
              <a:t>STEP-2</a:t>
            </a:r>
            <a:r>
              <a:rPr lang="ja-JP" altLang="en-US" sz="1050" u="sng" dirty="0">
                <a:latin typeface="+mj-ea"/>
              </a:rPr>
              <a:t>　解放率</a:t>
            </a:r>
            <a:r>
              <a:rPr lang="en-US" altLang="ja-JP" sz="1050" u="sng" dirty="0">
                <a:latin typeface="+mj-ea"/>
              </a:rPr>
              <a:t>30%</a:t>
            </a:r>
          </a:p>
        </p:txBody>
      </p:sp>
      <p:sp>
        <p:nvSpPr>
          <p:cNvPr id="12" name="線吹き出し 2 (枠付き) 11"/>
          <p:cNvSpPr/>
          <p:nvPr/>
        </p:nvSpPr>
        <p:spPr>
          <a:xfrm>
            <a:off x="7483197" y="1733551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zh-TW" altLang="en-US" sz="1000" dirty="0">
                <a:solidFill>
                  <a:schemeClr val="tx1"/>
                </a:solidFill>
              </a:rPr>
              <a:t>推進管直上（地表）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2.1mm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483197" y="2624643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60095"/>
              <a:gd name="adj6" fmla="val -46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ja-JP" altLang="en-US" sz="1000" dirty="0">
                <a:solidFill>
                  <a:schemeClr val="tx1"/>
                </a:solidFill>
              </a:rPr>
              <a:t>ガス</a:t>
            </a:r>
            <a:r>
              <a:rPr lang="en-US" altLang="ja-JP" sz="1000" dirty="0">
                <a:solidFill>
                  <a:schemeClr val="tx1"/>
                </a:solidFill>
              </a:rPr>
              <a:t>φ150</a:t>
            </a:r>
            <a:r>
              <a:rPr lang="ja-JP" altLang="en-US" sz="1000" dirty="0">
                <a:solidFill>
                  <a:schemeClr val="tx1"/>
                </a:solidFill>
              </a:rPr>
              <a:t>下端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（合成）</a:t>
            </a:r>
            <a:r>
              <a:rPr lang="ja-JP" altLang="en-US" sz="1000" dirty="0">
                <a:solidFill>
                  <a:schemeClr val="tx1"/>
                </a:solidFill>
              </a:rPr>
              <a:t>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2.2mm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7483197" y="3588737"/>
            <a:ext cx="1666835" cy="482047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31723"/>
              <a:gd name="adj6" fmla="val -62172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100"/>
              </a:lnSpc>
            </a:pPr>
            <a:r>
              <a:rPr lang="en-US" altLang="zh-TW" sz="1000" dirty="0" smtClean="0">
                <a:solidFill>
                  <a:schemeClr val="tx1"/>
                </a:solidFill>
              </a:rPr>
              <a:t>φ1690</a:t>
            </a:r>
            <a:r>
              <a:rPr lang="zh-TW" altLang="en-US" sz="1000" dirty="0">
                <a:solidFill>
                  <a:schemeClr val="tx1"/>
                </a:solidFill>
              </a:rPr>
              <a:t>推進掘削頂部</a:t>
            </a:r>
          </a:p>
          <a:p>
            <a:pPr algn="ctr">
              <a:lnSpc>
                <a:spcPts val="1100"/>
              </a:lnSpc>
            </a:pPr>
            <a:r>
              <a:rPr lang="ja-JP" altLang="en-US" sz="1000" dirty="0" smtClean="0">
                <a:solidFill>
                  <a:schemeClr val="tx1"/>
                </a:solidFill>
              </a:rPr>
              <a:t>（合成）</a:t>
            </a:r>
            <a:r>
              <a:rPr lang="ja-JP" altLang="en-US" sz="1000" dirty="0">
                <a:solidFill>
                  <a:schemeClr val="tx1"/>
                </a:solidFill>
              </a:rPr>
              <a:t>変位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5.5mm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201</Words>
  <Application>Microsoft Office PowerPoint</Application>
  <PresentationFormat>A3 297x420 mm</PresentationFormat>
  <Paragraphs>59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ＭＳ Ｐゴシック</vt:lpstr>
      <vt:lpstr>新細明體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41</cp:revision>
  <cp:lastPrinted>2021-10-24T10:42:59Z</cp:lastPrinted>
  <dcterms:created xsi:type="dcterms:W3CDTF">2020-07-24T09:40:13Z</dcterms:created>
  <dcterms:modified xsi:type="dcterms:W3CDTF">2021-11-28T13:53:47Z</dcterms:modified>
</cp:coreProperties>
</file>